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144000"/>
  <p:notesSz cx="6858000" cy="9144000"/>
  <p:embeddedFontLst>
    <p:embeddedFont>
      <p:font typeface="Quattrocento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7" roundtripDataSignature="AMtx7mgu8W/OPKzDfc1+SX4wmzmYQIjU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B1FF25-1192-4160-BF1E-F86980F09761}">
  <a:tblStyle styleId="{9CB1FF25-1192-4160-BF1E-F86980F0976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QuattrocentoSans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QuattrocentoSans-italic.fntdata"/><Relationship Id="rId12" Type="http://schemas.openxmlformats.org/officeDocument/2006/relationships/slide" Target="slides/slide6.xml"/><Relationship Id="rId34" Type="http://schemas.openxmlformats.org/officeDocument/2006/relationships/font" Target="fonts/QuattrocentoSans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Quattrocento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3f52b9a97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" name="Google Shape;50;g13f52b9a97c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f28ed67f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g13f28ed67f8_1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3f28ed67f8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g13f28ed67f8_1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3f28ed67f8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g13f28ed67f8_1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f28ed67f8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g13f28ed67f8_1_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3f28ed67f8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g13f28ed67f8_1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f28ed67f8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13f28ed67f8_1_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3f28ed67f8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g13f28ed67f8_1_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f5b530de2_2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ff5b530de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f28ed67f8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13f28ed67f8_1_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f28ed67f8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13f28ed67f8_1_1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3f28ed67f8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g13f28ed67f8_1_1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f28ed67f8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3f28ed67f8_1_1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3f28ed67f8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g13f28ed67f8_1_1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f28ed67f8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g13f28ed67f8_1_1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f28ed67f8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g13f28ed67f8_1_1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d22d34b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14d22d34bc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3f28ed67f8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13f28ed67f8_1_1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f28ed67f8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13f28ed67f8_1_1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f28ed67f8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g13f28ed67f8_1_1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3f28ed67f8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13f28ed67f8_1_1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f28ed67f8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13f28ed67f8_1_19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3f28ed67f8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g13f28ed67f8_1_2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8"/>
          <p:cNvCxnSpPr/>
          <p:nvPr/>
        </p:nvCxnSpPr>
        <p:spPr>
          <a:xfrm>
            <a:off x="292718" y="6750852"/>
            <a:ext cx="8886306" cy="1062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8"/>
          <p:cNvCxnSpPr/>
          <p:nvPr/>
        </p:nvCxnSpPr>
        <p:spPr>
          <a:xfrm>
            <a:off x="292718" y="6761476"/>
            <a:ext cx="462858" cy="22467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" name="Google Shape;15;p8"/>
          <p:cNvCxnSpPr/>
          <p:nvPr/>
        </p:nvCxnSpPr>
        <p:spPr>
          <a:xfrm flipH="1" rot="10800000">
            <a:off x="611560" y="6615483"/>
            <a:ext cx="8567464" cy="10623"/>
          </a:xfrm>
          <a:prstGeom prst="straightConnector1">
            <a:avLst/>
          </a:prstGeom>
          <a:noFill/>
          <a:ln cap="flat" cmpd="sng" w="19050">
            <a:solidFill>
              <a:srgbClr val="206A4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" name="Google Shape;16;p8"/>
          <p:cNvCxnSpPr/>
          <p:nvPr/>
        </p:nvCxnSpPr>
        <p:spPr>
          <a:xfrm>
            <a:off x="611560" y="6626106"/>
            <a:ext cx="1008112" cy="720080"/>
          </a:xfrm>
          <a:prstGeom prst="straightConnector1">
            <a:avLst/>
          </a:prstGeom>
          <a:noFill/>
          <a:ln cap="flat" cmpd="sng" w="19050">
            <a:solidFill>
              <a:srgbClr val="206A4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" name="Google Shape;17;p8"/>
          <p:cNvGrpSpPr/>
          <p:nvPr/>
        </p:nvGrpSpPr>
        <p:grpSpPr>
          <a:xfrm rot="10800000">
            <a:off x="0" y="-531440"/>
            <a:ext cx="8886306" cy="899423"/>
            <a:chOff x="292718" y="6381328"/>
            <a:chExt cx="8886306" cy="899423"/>
          </a:xfrm>
        </p:grpSpPr>
        <p:cxnSp>
          <p:nvCxnSpPr>
            <p:cNvPr id="18" name="Google Shape;18;p8"/>
            <p:cNvCxnSpPr/>
            <p:nvPr/>
          </p:nvCxnSpPr>
          <p:spPr>
            <a:xfrm flipH="1" rot="10800000">
              <a:off x="292718" y="6516697"/>
              <a:ext cx="8886306" cy="101919"/>
            </a:xfrm>
            <a:prstGeom prst="straightConnector1">
              <a:avLst/>
            </a:prstGeom>
            <a:noFill/>
            <a:ln cap="flat" cmpd="sng" w="19050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" name="Google Shape;19;p8"/>
            <p:cNvCxnSpPr/>
            <p:nvPr/>
          </p:nvCxnSpPr>
          <p:spPr>
            <a:xfrm>
              <a:off x="292718" y="6618616"/>
              <a:ext cx="561181" cy="662135"/>
            </a:xfrm>
            <a:prstGeom prst="straightConnector1">
              <a:avLst/>
            </a:prstGeom>
            <a:noFill/>
            <a:ln cap="flat" cmpd="sng" w="19050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8"/>
            <p:cNvCxnSpPr/>
            <p:nvPr/>
          </p:nvCxnSpPr>
          <p:spPr>
            <a:xfrm>
              <a:off x="611560" y="6381328"/>
              <a:ext cx="8532440" cy="393904"/>
            </a:xfrm>
            <a:prstGeom prst="straightConnector1">
              <a:avLst/>
            </a:prstGeom>
            <a:noFill/>
            <a:ln cap="flat" cmpd="sng" w="19050">
              <a:solidFill>
                <a:srgbClr val="206A4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" name="Google Shape;21;p8"/>
            <p:cNvCxnSpPr/>
            <p:nvPr/>
          </p:nvCxnSpPr>
          <p:spPr>
            <a:xfrm>
              <a:off x="611560" y="6381328"/>
              <a:ext cx="1008112" cy="720080"/>
            </a:xfrm>
            <a:prstGeom prst="straightConnector1">
              <a:avLst/>
            </a:prstGeom>
            <a:noFill/>
            <a:ln cap="flat" cmpd="sng" w="19050">
              <a:solidFill>
                <a:srgbClr val="206A4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nha 1.png" id="23" name="Google Shape;2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4282" y="-1747750"/>
            <a:ext cx="9144000" cy="23746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ha 2.png" id="24" name="Google Shape;2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786" y="-1747750"/>
            <a:ext cx="9144000" cy="2999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ha 3.png" id="25" name="Google Shape;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14346" y="6525344"/>
            <a:ext cx="9144000" cy="23746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ha 4.png" id="26" name="Google Shape;2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15853">
            <a:off x="-857288" y="5945177"/>
            <a:ext cx="9144000" cy="299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4458" y="1457560"/>
            <a:ext cx="7255083" cy="80483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Quattrocento Sans"/>
              <a:buNone/>
              <a:defRPr b="1" sz="4000" cap="non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84168" y="6377849"/>
            <a:ext cx="2915816" cy="3234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7"/>
          <p:cNvCxnSpPr/>
          <p:nvPr/>
        </p:nvCxnSpPr>
        <p:spPr>
          <a:xfrm flipH="1" rot="10800000">
            <a:off x="159374" y="6566631"/>
            <a:ext cx="5708770" cy="111588"/>
          </a:xfrm>
          <a:prstGeom prst="straightConnector1">
            <a:avLst/>
          </a:prstGeom>
          <a:noFill/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" name="Google Shape;33;p7"/>
          <p:cNvCxnSpPr/>
          <p:nvPr/>
        </p:nvCxnSpPr>
        <p:spPr>
          <a:xfrm>
            <a:off x="159374" y="6678193"/>
            <a:ext cx="369890" cy="285752"/>
          </a:xfrm>
          <a:prstGeom prst="straightConnector1">
            <a:avLst/>
          </a:prstGeom>
          <a:noFill/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" name="Google Shape;34;p7"/>
          <p:cNvCxnSpPr/>
          <p:nvPr/>
        </p:nvCxnSpPr>
        <p:spPr>
          <a:xfrm>
            <a:off x="159374" y="6463903"/>
            <a:ext cx="5492746" cy="205457"/>
          </a:xfrm>
          <a:prstGeom prst="straightConnector1">
            <a:avLst/>
          </a:prstGeom>
          <a:noFill/>
          <a:ln cap="flat" cmpd="sng" w="12700">
            <a:solidFill>
              <a:srgbClr val="206A4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" name="Google Shape;35;p7"/>
          <p:cNvCxnSpPr/>
          <p:nvPr/>
        </p:nvCxnSpPr>
        <p:spPr>
          <a:xfrm flipH="1" rot="-5400000">
            <a:off x="123667" y="6499610"/>
            <a:ext cx="428604" cy="357190"/>
          </a:xfrm>
          <a:prstGeom prst="straightConnector1">
            <a:avLst/>
          </a:prstGeom>
          <a:noFill/>
          <a:ln cap="flat" cmpd="sng" w="12700">
            <a:solidFill>
              <a:srgbClr val="206A4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" name="Google Shape;11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"/>
          <p:cNvSpPr txBox="1"/>
          <p:nvPr>
            <p:ph idx="4294967295" type="title"/>
          </p:nvPr>
        </p:nvSpPr>
        <p:spPr>
          <a:xfrm>
            <a:off x="685788" y="1205375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0909"/>
              <a:buFont typeface="Quattrocento Sans"/>
              <a:buNone/>
            </a:pPr>
            <a:r>
              <a:rPr lang="pt-BR"/>
              <a:t>TUTORIAL SUGESTÃO DE FÉRIAS </a:t>
            </a:r>
            <a:br>
              <a:rPr lang="pt-BR"/>
            </a:br>
            <a:r>
              <a:rPr lang="pt-BR"/>
              <a:t>VIA PORTAL ADM </a:t>
            </a:r>
            <a:endParaRPr/>
          </a:p>
        </p:txBody>
      </p:sp>
      <p:pic>
        <p:nvPicPr>
          <p:cNvPr descr="logo_epamig_e_governo_romeu_zema_horizontal_secretaria.png" id="47" name="Google Shape;47;p1"/>
          <p:cNvPicPr preferRelativeResize="0"/>
          <p:nvPr/>
        </p:nvPicPr>
        <p:blipFill rotWithShape="1">
          <a:blip r:embed="rId3">
            <a:alphaModFix/>
          </a:blip>
          <a:srcRect b="0" l="0" r="83664" t="0"/>
          <a:stretch/>
        </p:blipFill>
        <p:spPr>
          <a:xfrm>
            <a:off x="3528801" y="3680267"/>
            <a:ext cx="2086400" cy="1416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3f52b9a97c_0_8"/>
          <p:cNvSpPr txBox="1"/>
          <p:nvPr/>
        </p:nvSpPr>
        <p:spPr>
          <a:xfrm>
            <a:off x="323528" y="1268760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Para realizar o processo de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Sugestão de Férias, 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site da EPAMIG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clicar em PORTAL ADM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" name="Google Shape;53;g13f52b9a97c_0_8"/>
          <p:cNvSpPr txBox="1"/>
          <p:nvPr/>
        </p:nvSpPr>
        <p:spPr>
          <a:xfrm>
            <a:off x="323528" y="188640"/>
            <a:ext cx="835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3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Acesso ao menu de solicitação</a:t>
            </a:r>
            <a:endParaRPr b="1" i="0" sz="30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54" name="Google Shape;54;g13f52b9a97c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9600" y="2902200"/>
            <a:ext cx="5800725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3f28ed67f8_1_5"/>
          <p:cNvSpPr txBox="1"/>
          <p:nvPr/>
        </p:nvSpPr>
        <p:spPr>
          <a:xfrm>
            <a:off x="323528" y="1268760"/>
            <a:ext cx="835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Preencher usuário e senha e clicar em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Acessar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" name="Google Shape;60;g13f28ed67f8_1_5"/>
          <p:cNvSpPr txBox="1"/>
          <p:nvPr/>
        </p:nvSpPr>
        <p:spPr>
          <a:xfrm>
            <a:off x="323528" y="188640"/>
            <a:ext cx="835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3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Acesso ao menu de solicitação</a:t>
            </a:r>
            <a:endParaRPr b="1" i="0" sz="30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1" name="Google Shape;61;g13f28ed67f8_1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2700" y="1882860"/>
            <a:ext cx="4038600" cy="32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3f28ed67f8_1_11"/>
          <p:cNvSpPr txBox="1"/>
          <p:nvPr/>
        </p:nvSpPr>
        <p:spPr>
          <a:xfrm>
            <a:off x="323528" y="1268760"/>
            <a:ext cx="835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Clicar em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Portal RH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" name="Google Shape;67;g13f28ed67f8_1_11"/>
          <p:cNvSpPr txBox="1"/>
          <p:nvPr/>
        </p:nvSpPr>
        <p:spPr>
          <a:xfrm>
            <a:off x="323528" y="188640"/>
            <a:ext cx="835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3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Acesso ao menu de solicitação</a:t>
            </a:r>
            <a:endParaRPr b="1" i="0" sz="30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8" name="Google Shape;68;g13f28ed67f8_1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5613" y="1947998"/>
            <a:ext cx="6692775" cy="340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3f28ed67f8_1_16"/>
          <p:cNvSpPr txBox="1"/>
          <p:nvPr/>
        </p:nvSpPr>
        <p:spPr>
          <a:xfrm>
            <a:off x="323528" y="1268760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Clicar em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Folha de Pagamento &gt; Sugestão de Férias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após isso, clicar em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Novo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" name="Google Shape;74;g13f28ed67f8_1_16"/>
          <p:cNvSpPr txBox="1"/>
          <p:nvPr/>
        </p:nvSpPr>
        <p:spPr>
          <a:xfrm>
            <a:off x="323528" y="188640"/>
            <a:ext cx="835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3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Acesso ao menu de solicitação</a:t>
            </a:r>
            <a:endParaRPr b="1" i="0" sz="30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5" name="Google Shape;75;g13f28ed67f8_1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4500" y="2252160"/>
            <a:ext cx="571500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3f28ed67f8_1_62"/>
          <p:cNvSpPr txBox="1"/>
          <p:nvPr/>
        </p:nvSpPr>
        <p:spPr>
          <a:xfrm>
            <a:off x="323525" y="1268653"/>
            <a:ext cx="835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inicial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das férias deverá respeitar os tópicos abaixo: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" name="Google Shape;81;g13f28ed67f8_1_62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" name="Google Shape;82;g13f28ed67f8_1_62"/>
          <p:cNvSpPr txBox="1"/>
          <p:nvPr/>
        </p:nvSpPr>
        <p:spPr>
          <a:xfrm>
            <a:off x="323600" y="2009950"/>
            <a:ext cx="8352900" cy="41857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férias poderão iniciar a partir da data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"Fim Período Aquisitivo."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até a data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"Limite para início de gozo“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prazo limite para solicitação de férias é com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 (sessenta)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dias de antecedência do início das férias;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início das férias não poderá coincidir com sábado, domingo, feriado ou dia de compensação de repouso semanal;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vedado também o início das férias na sexta-feira ou no período de dois dias que antecede feriado ou dia de repouso semanal remunerado;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Mesmo para os empregados com horário de trabalho diferenciado (Escala l2hx36h), ou seja, o gozo somente poderá iniciar de segunda a quinta-feira;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3f28ed67f8_1_21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Preencher o campo “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Início”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com a data inicial do gozo de férias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8" name="Google Shape;88;g13f28ed67f8_1_21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9" name="Google Shape;89;g13f28ed67f8_1_21"/>
          <p:cNvSpPr txBox="1"/>
          <p:nvPr/>
        </p:nvSpPr>
        <p:spPr>
          <a:xfrm>
            <a:off x="323600" y="2009950"/>
            <a:ext cx="83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13f28ed67f8_1_21"/>
          <p:cNvSpPr txBox="1"/>
          <p:nvPr/>
        </p:nvSpPr>
        <p:spPr>
          <a:xfrm>
            <a:off x="1246900" y="1991325"/>
            <a:ext cx="535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g13f28ed67f8_1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8951" y="2208925"/>
            <a:ext cx="6706098" cy="416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f28ed67f8_1_73"/>
          <p:cNvSpPr txBox="1"/>
          <p:nvPr/>
        </p:nvSpPr>
        <p:spPr>
          <a:xfrm>
            <a:off x="323525" y="578375"/>
            <a:ext cx="83529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Preencher o campo “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Dias de Férias” </a:t>
            </a: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 a quantidade de dias de férias, podendo ser 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um período de 30 (trinta) dias corridos</a:t>
            </a: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ou em 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até 03 (três) períodos: um dos quais nunca inferiores a 14 (quatorze) dias corridos</a:t>
            </a: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 os 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outros 02 (dois) períodos nunca inferiores a 05 (cinco) dias corridos. </a:t>
            </a: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empregado não poderá iniciar dois períodos de férias dentro do mesmo mês.</a:t>
            </a:r>
            <a:endParaRPr b="0" i="0" sz="15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7" name="Google Shape;97;g13f28ed67f8_1_73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8" name="Google Shape;98;g13f28ed67f8_1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8632" y="2856275"/>
            <a:ext cx="5946736" cy="369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f28ed67f8_1_83"/>
          <p:cNvSpPr txBox="1"/>
          <p:nvPr/>
        </p:nvSpPr>
        <p:spPr>
          <a:xfrm>
            <a:off x="323525" y="869728"/>
            <a:ext cx="8352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 o empregado opte pelo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Abono Pecuniário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deverá informar </a:t>
            </a:r>
            <a:r>
              <a:rPr b="1" i="0" lang="pt-BR" sz="2400" u="sng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 dias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campo “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Dias de Abono”, 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que corresponde a ⅓ das férias. Os dias de abono serão somados ao total dos dias de férias.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g13f28ed67f8_1_83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g13f28ed67f8_1_83"/>
          <p:cNvSpPr txBox="1"/>
          <p:nvPr/>
        </p:nvSpPr>
        <p:spPr>
          <a:xfrm>
            <a:off x="72300" y="5704175"/>
            <a:ext cx="83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13f28ed67f8_1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7488" y="2414712"/>
            <a:ext cx="6289025" cy="39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f5b530de2_2_0"/>
          <p:cNvSpPr txBox="1"/>
          <p:nvPr/>
        </p:nvSpPr>
        <p:spPr>
          <a:xfrm>
            <a:off x="119350" y="-165250"/>
            <a:ext cx="86262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ff5b530de2_2_0"/>
          <p:cNvSpPr txBox="1"/>
          <p:nvPr/>
        </p:nvSpPr>
        <p:spPr>
          <a:xfrm>
            <a:off x="474700" y="-165250"/>
            <a:ext cx="79155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pt-BR" sz="1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empregado que teve mais de 6 faltas injustificadas no período aquisitivo, deverá consultar a DVAP sobre a possibilidade para abono pecuniário, pois as faltas influenciam na quantidade de dias de férias e impactam na impossibilidade do abono pecuniário. Ex: empregado que teve mais de 15 faltas no período aquisitivo, não poderá optar pelo abono pecuniário.</a:t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3" name="Google Shape;113;gff5b530de2_2_0"/>
          <p:cNvGraphicFramePr/>
          <p:nvPr/>
        </p:nvGraphicFramePr>
        <p:xfrm>
          <a:off x="1307400" y="275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{9CB1FF25-1192-4160-BF1E-F86980F09761}</a:tableStyleId>
              </a:tblPr>
              <a:tblGrid>
                <a:gridCol w="2108500"/>
                <a:gridCol w="3867075"/>
              </a:tblGrid>
              <a:tr h="3835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 u="none" cap="none" strike="noStrike">
                          <a:solidFill>
                            <a:srgbClr val="EC0808"/>
                          </a:solidFill>
                        </a:rPr>
                        <a:t>Dias de gozo de férias</a:t>
                      </a:r>
                      <a:endParaRPr b="1" sz="1100" u="none" cap="none" strike="noStrike">
                        <a:solidFill>
                          <a:srgbClr val="EC0808"/>
                        </a:solidFill>
                      </a:endParaRPr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 u="none" cap="none" strike="noStrike">
                          <a:solidFill>
                            <a:srgbClr val="EC0808"/>
                          </a:solidFill>
                        </a:rPr>
                        <a:t>Faltas injustificadas no período aquisitivo</a:t>
                      </a:r>
                      <a:endParaRPr b="1" sz="1100" u="none" cap="none" strike="noStrike">
                        <a:solidFill>
                          <a:srgbClr val="EC0808"/>
                        </a:solidFill>
                      </a:endParaRPr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2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30 dias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Até 5 faltas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2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24 dias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De 6 a 14 faltas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2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18 dias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De 15 a 23 faltas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2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12 dias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1400" u="none" cap="none" strike="noStrike"/>
                        <a:t>De 24 a 32 faltas</a:t>
                      </a:r>
                      <a:endParaRPr sz="1400" u="none" cap="none" strike="noStrike"/>
                    </a:p>
                  </a:txBody>
                  <a:tcPr marT="91425" marB="91425" marR="28575" marL="28575">
                    <a:lnL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CB7D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gff5b530de2_2_0"/>
          <p:cNvSpPr txBox="1"/>
          <p:nvPr/>
        </p:nvSpPr>
        <p:spPr>
          <a:xfrm>
            <a:off x="479250" y="5256275"/>
            <a:ext cx="82662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2400" marR="152400" rtl="0" algn="just">
              <a:lnSpc>
                <a:spcPct val="115000"/>
              </a:lnSpc>
              <a:spcBef>
                <a:spcPts val="200"/>
              </a:spcBef>
              <a:spcAft>
                <a:spcPts val="80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pt-BR" sz="19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Obs: Acima de 32 faltas injustificadas no curso do período aquisitivo, há a perda do direito às respectivas férias.</a:t>
            </a:r>
            <a:endParaRPr b="0" i="0" sz="19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3f28ed67f8_1_90"/>
          <p:cNvSpPr txBox="1"/>
          <p:nvPr/>
        </p:nvSpPr>
        <p:spPr>
          <a:xfrm>
            <a:off x="323525" y="875849"/>
            <a:ext cx="83529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 as férias iniciem entre os meses de </a:t>
            </a:r>
            <a:r>
              <a:rPr b="1" lang="pt-BR" sz="23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fevereiro</a:t>
            </a:r>
            <a:r>
              <a:rPr b="1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a </a:t>
            </a:r>
            <a:r>
              <a:rPr b="1" lang="pt-BR" sz="23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novembro</a:t>
            </a:r>
            <a:r>
              <a:rPr b="0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será possível optar pela solicitação do adiantamento da primeira parcela do 13º salário, marcando a flag “</a:t>
            </a:r>
            <a:r>
              <a:rPr b="1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Pagar 1ª Parcela 13º”</a:t>
            </a:r>
            <a:r>
              <a:rPr b="0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essa solicitação só poderá ser realizada </a:t>
            </a:r>
            <a:r>
              <a:rPr b="1" i="0" lang="pt-BR" sz="2300" u="sng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uma vez durante o ano</a:t>
            </a:r>
            <a:r>
              <a:rPr b="0" i="0" lang="pt-BR" sz="23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0" name="Google Shape;120;g13f28ed67f8_1_90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21" name="Google Shape;121;g13f28ed67f8_1_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8850" y="2551950"/>
            <a:ext cx="6366299" cy="39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f28ed67f8_1_106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Após o preenchimento correto dos campos, clicar em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Salvar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ou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Salvar/Fechar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7" name="Google Shape;127;g13f28ed67f8_1_106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28" name="Google Shape;128;g13f28ed67f8_1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300" y="2252050"/>
            <a:ext cx="6919399" cy="429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f28ed67f8_1_112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Após salvar a sugestão de férias ficará com o status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 - Aguardando Aprovação do Gestor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4" name="Google Shape;134;g13f28ed67f8_1_112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5" name="Google Shape;135;g13f28ed67f8_1_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500" y="2252050"/>
            <a:ext cx="6849000" cy="40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3f28ed67f8_1_124"/>
          <p:cNvSpPr txBox="1"/>
          <p:nvPr/>
        </p:nvSpPr>
        <p:spPr>
          <a:xfrm>
            <a:off x="323525" y="1268653"/>
            <a:ext cx="8352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Quattrocento Sans"/>
              <a:buChar char="●"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Qualquer alteração ou exclusão do período de férias no Portal ADM, poderá ser realizada somente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antes da aprovação do gestor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Quattrocento Sans"/>
              <a:buChar char="●"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Em casos de alterações ou cancelamentos de férias após aprovação do gestor, o empregado deverá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solicitar via SEI para a DVAP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com o devido prazo de antecedência de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60 (sessenta) dias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1" name="Google Shape;141;g13f28ed67f8_1_124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Solicitação de Férias via Portal ADM - Funcionário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f28ed67f8_1_134"/>
          <p:cNvSpPr txBox="1"/>
          <p:nvPr/>
        </p:nvSpPr>
        <p:spPr>
          <a:xfrm>
            <a:off x="323525" y="1268653"/>
            <a:ext cx="8352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Ficará a cargo das Chefias administrarem a escala de férias de sua equipe, a fim de que não haja comprometimento na execução das tarefas nos setores.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chefia imediata do(a) solicitante irá receber um e-mail alertando sobre a aprovação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7" name="Google Shape;147;g13f28ed67f8_1_134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48" name="Google Shape;148;g13f28ed67f8_1_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138" y="3360549"/>
            <a:ext cx="7523724" cy="189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f28ed67f8_1_143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Para acessar a solicitação clicar no link indicado no e-mail ou acessar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Portal RH &gt; Equipe &gt; Gestão de Férias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4" name="Google Shape;154;g13f28ed67f8_1_143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5" name="Google Shape;155;g13f28ed67f8_1_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375" y="2252050"/>
            <a:ext cx="7565650" cy="29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13f28ed67f8_1_143"/>
          <p:cNvSpPr txBox="1"/>
          <p:nvPr/>
        </p:nvSpPr>
        <p:spPr>
          <a:xfrm>
            <a:off x="475925" y="5453228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gestor deverá agendar as férias dos empregados que não têm acesso ao Portal ADM.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3f28ed67f8_1_152"/>
          <p:cNvSpPr txBox="1"/>
          <p:nvPr/>
        </p:nvSpPr>
        <p:spPr>
          <a:xfrm>
            <a:off x="323525" y="1268653"/>
            <a:ext cx="835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Localizar o funcionário solicitante, após isso localizar o mês/ano da solicitação e clicar no </a:t>
            </a:r>
            <a:r>
              <a:rPr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ícone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 (Aguardando Aprovação do Gestor)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em amarelo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2" name="Google Shape;162;g13f28ed67f8_1_152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63" name="Google Shape;163;g13f28ed67f8_1_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713" y="2621649"/>
            <a:ext cx="7730574" cy="259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4d22d34bce_0_0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 algum funcionário subordinado não seja exibido, desmarcar a flag </a:t>
            </a:r>
            <a:r>
              <a:rPr b="1"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Exibir apenas subordinados diretos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9" name="Google Shape;169;g14d22d34bce_0_0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0" name="Google Shape;170;g14d22d34bc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72976"/>
            <a:ext cx="8839201" cy="2933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3f28ed67f8_1_161"/>
          <p:cNvSpPr txBox="1"/>
          <p:nvPr/>
        </p:nvSpPr>
        <p:spPr>
          <a:xfrm>
            <a:off x="323525" y="1057624"/>
            <a:ext cx="835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Verificar se o período informado poderá ser concedido e clicar em “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Aprovar” 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ou “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Reprovar”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após isso clicar em “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OK” 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para confirmar.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6" name="Google Shape;176;g13f28ed67f8_1_161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7" name="Google Shape;177;g13f28ed67f8_1_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9325" y="2252050"/>
            <a:ext cx="6585349" cy="34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f28ed67f8_1_170"/>
          <p:cNvSpPr txBox="1"/>
          <p:nvPr/>
        </p:nvSpPr>
        <p:spPr>
          <a:xfrm>
            <a:off x="323525" y="1268653"/>
            <a:ext cx="835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 a solicitação for aprovada pela chefia, o status da solicitação será alterado para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 (Aguardando Aprovação do DP)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3" name="Google Shape;183;g13f28ed67f8_1_170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84" name="Google Shape;184;g13f28ed67f8_1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787" y="2621649"/>
            <a:ext cx="8106426" cy="27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3f28ed67f8_1_176"/>
          <p:cNvSpPr txBox="1"/>
          <p:nvPr/>
        </p:nvSpPr>
        <p:spPr>
          <a:xfrm>
            <a:off x="323525" y="1268653"/>
            <a:ext cx="83529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 a solicitação for reprovada pela chefia, 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será automaticamente excluída para que o empregado realize uma nova sugestão de férias</a:t>
            </a:r>
            <a:r>
              <a:rPr b="0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 o mesmo </a:t>
            </a:r>
            <a:r>
              <a:rPr b="1" i="0" lang="pt-BR" sz="20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receberá um e-mail informando sobre a reprovação.</a:t>
            </a:r>
            <a:endParaRPr b="1" i="0" sz="20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0" name="Google Shape;190;g13f28ed67f8_1_176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do Gestor - Chefia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91" name="Google Shape;191;g13f28ed67f8_1_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275" y="2621650"/>
            <a:ext cx="7859451" cy="18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3f28ed67f8_1_188"/>
          <p:cNvSpPr txBox="1"/>
          <p:nvPr/>
        </p:nvSpPr>
        <p:spPr>
          <a:xfrm>
            <a:off x="323525" y="1268653"/>
            <a:ext cx="8352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DVAP terá o prazo de até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30 dias de antecedência do início das férias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para realizar a aprovação e emitir os avisos para assinaturas.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Após aprovação ou reprovação da DVAP, o empregado irá receber um e-mail com essa informação: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7" name="Google Shape;197;g13f28ed67f8_1_188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da DVAP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98" name="Google Shape;198;g13f28ed67f8_1_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5187" y="3360549"/>
            <a:ext cx="7953625" cy="189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3f28ed67f8_1_197"/>
          <p:cNvSpPr txBox="1"/>
          <p:nvPr/>
        </p:nvSpPr>
        <p:spPr>
          <a:xfrm>
            <a:off x="323525" y="1268653"/>
            <a:ext cx="83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Quando a solicitação for aprovada pelo RH, ficará com o status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 (Férias Marcadas)</a:t>
            </a:r>
            <a:endParaRPr b="1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g13f28ed67f8_1_197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da DVAP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5" name="Google Shape;205;g13f28ed67f8_1_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2252053"/>
            <a:ext cx="57912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f28ed67f8_1_206"/>
          <p:cNvSpPr txBox="1"/>
          <p:nvPr/>
        </p:nvSpPr>
        <p:spPr>
          <a:xfrm>
            <a:off x="323525" y="1268653"/>
            <a:ext cx="835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 a solicitação seja reprovada pelo RH, será automaticamente excluída e o funcionário receberá um e-mail informando quanto à reprovação.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1" name="Google Shape;211;g13f28ed67f8_1_206"/>
          <p:cNvSpPr txBox="1"/>
          <p:nvPr/>
        </p:nvSpPr>
        <p:spPr>
          <a:xfrm>
            <a:off x="323528" y="188640"/>
            <a:ext cx="835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29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Aprovação da DVAP</a:t>
            </a:r>
            <a:endParaRPr b="1" i="0" sz="29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12" name="Google Shape;212;g13f28ed67f8_1_2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175" y="2621649"/>
            <a:ext cx="7569650" cy="25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"/>
          <p:cNvSpPr txBox="1"/>
          <p:nvPr/>
        </p:nvSpPr>
        <p:spPr>
          <a:xfrm>
            <a:off x="323525" y="1268653"/>
            <a:ext cx="8352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Os recibos demonstrativos dos valores de férias são disponibilizados no Portal ADM, com até 2 (dois) dias úteis de antecedência do mês que iniciam as férias.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Caminho para acesso: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Portal ADM </a:t>
            </a:r>
            <a:r>
              <a:rPr b="1"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&gt;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Portal RH </a:t>
            </a:r>
            <a:r>
              <a:rPr b="1"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&gt;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Folha de pagamento </a:t>
            </a:r>
            <a:r>
              <a:rPr b="1" lang="pt-BR" sz="24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&gt;</a:t>
            </a:r>
            <a:r>
              <a:rPr b="1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Aba “Consulta Férias”</a:t>
            </a: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24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epamig_e_governo_romeu_zema_horizontal_secretaria.png" id="222" name="Google Shape;222;p4"/>
          <p:cNvPicPr preferRelativeResize="0"/>
          <p:nvPr/>
        </p:nvPicPr>
        <p:blipFill rotWithShape="1">
          <a:blip r:embed="rId3">
            <a:alphaModFix/>
          </a:blip>
          <a:srcRect b="0" l="0" r="83664" t="0"/>
          <a:stretch/>
        </p:blipFill>
        <p:spPr>
          <a:xfrm>
            <a:off x="3528801" y="3043592"/>
            <a:ext cx="2086400" cy="141688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"/>
          <p:cNvSpPr txBox="1"/>
          <p:nvPr/>
        </p:nvSpPr>
        <p:spPr>
          <a:xfrm>
            <a:off x="928662" y="4674605"/>
            <a:ext cx="728667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Empresa de Pesquisa Agropecuária de Minas Gerais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Av. José Cândido da Silveira, 1647 - União - Belo Horizonte - MG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Tel.: (31) 3489-5000 - www.epamig.br - faleconosco@epamig.br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 txBox="1"/>
          <p:nvPr/>
        </p:nvSpPr>
        <p:spPr>
          <a:xfrm>
            <a:off x="1451323" y="803326"/>
            <a:ext cx="5890625" cy="206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Agradecemos a participação de todos!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DPGP &amp; AINF</a:t>
            </a:r>
            <a:endParaRPr b="1" i="0" sz="3200" u="none" cap="none" strike="noStrike">
              <a:solidFill>
                <a:srgbClr val="3F3F3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2014-05-13T18:05:26Z</dcterms:created>
  <dc:creator>eurimar</dc:creator>
</cp:coreProperties>
</file>